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80" r:id="rId12"/>
    <p:sldId id="281" r:id="rId13"/>
    <p:sldId id="270" r:id="rId14"/>
    <p:sldId id="271" r:id="rId15"/>
    <p:sldId id="272" r:id="rId16"/>
    <p:sldId id="273" r:id="rId17"/>
    <p:sldId id="263" r:id="rId18"/>
    <p:sldId id="274" r:id="rId19"/>
    <p:sldId id="275" r:id="rId20"/>
    <p:sldId id="282" r:id="rId21"/>
    <p:sldId id="284" r:id="rId22"/>
    <p:sldId id="264" r:id="rId23"/>
    <p:sldId id="278" r:id="rId24"/>
    <p:sldId id="276" r:id="rId25"/>
    <p:sldId id="277" r:id="rId26"/>
    <p:sldId id="279" r:id="rId27"/>
    <p:sldId id="283" r:id="rId28"/>
    <p:sldId id="265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B45503-91FB-42F0-9636-DC2C33096B68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026D360-14D3-4268-8CA3-7D09E25AF4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800F7D-9362-438C-AA01-71685DDBEBDD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F45D5-5836-4831-A396-E06C7C3707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06B9CCA2-EE8A-44A2-AA2B-9275757696A3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242196E9-F173-4A05-820A-22098739D6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1D231-A775-4809-997C-1134761DB96E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78FE3C-D5A8-43DA-8B97-9E6C5EBC61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DE1464-D84C-4626-BC2F-EF5D811202FA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AFA09F-CA61-4338-BFD6-7AEA50D976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A7EAC195-F892-4FD5-9BEC-BDDC0F20BC73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EC3FBEE5-C7B6-468C-857B-DAA9AD6A4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447734BE-2CB1-499B-AFE4-814BAD9C7119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260807C0-91AA-48DC-85DE-997B4F2E1A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85CB3F-5B25-442C-A5E8-ACC433119047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DFBF675-BC7A-4899-93E6-6F1B5BF1A8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4CE91-8029-4675-9319-5A299C96F055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007FCC0-0E6A-4415-8C0C-53047FB3A4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6B807F-95BE-488D-866E-CD543427E38A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6651C2F-14CD-41B9-AE0C-5CC38CB03E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475A4C85-B9A8-4846-ABD4-6ACE8BF4BC3A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6841E5D9-3D71-4D64-A4A5-ED754F0D1A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C7EB08-32F2-4B3E-BE1E-A41DE5127498}" type="datetimeFigureOut">
              <a:rPr lang="en-US" smtClean="0"/>
              <a:pPr>
                <a:defRPr/>
              </a:pPr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3BD62B3-8C01-495E-AAEA-C95D6697FF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geneticsoncology.org/Kprones/Images/BWSimage10037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ispub.com/ispub/ijn/volume_4_number_2_27/a_case_of_insulinoma_with_neuropsychiatric_symptoms_and_cerebral_infarction/infarction-fig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2214546" y="2071678"/>
            <a:ext cx="6477000" cy="1828800"/>
          </a:xfrm>
        </p:spPr>
        <p:txBody>
          <a:bodyPr/>
          <a:lstStyle/>
          <a:p>
            <a:r>
              <a:rPr lang="en-US" dirty="0" smtClean="0"/>
              <a:t>Neonatal Hypoglycemia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Beckwith-</a:t>
            </a:r>
            <a:r>
              <a:rPr lang="en-US" dirty="0" err="1"/>
              <a:t>Wiedemann</a:t>
            </a:r>
            <a:r>
              <a:rPr lang="en-US" dirty="0"/>
              <a:t> Syndrome</a:t>
            </a:r>
          </a:p>
        </p:txBody>
      </p:sp>
      <p:sp>
        <p:nvSpPr>
          <p:cNvPr id="27651" name="Rectangle 3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392909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Fetal overgrowth syndrome with characteristic features: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Macroglossia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Growth &gt;90%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Abdominal wall defects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Ear creases/pits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Renal abnormalities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Hemi-</a:t>
            </a:r>
            <a:r>
              <a:rPr lang="en-US" sz="2400" dirty="0" err="1"/>
              <a:t>hyperthrophy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Hyperplasia of organs </a:t>
            </a:r>
            <a:r>
              <a:rPr lang="en-US" sz="2400" dirty="0" smtClean="0"/>
              <a:t>(</a:t>
            </a:r>
            <a:r>
              <a:rPr lang="en-US" sz="2400" dirty="0"/>
              <a:t>such as the pancreas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27649" name="Picture 1" descr="Beckwith-Wiedemann syndr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00174"/>
            <a:ext cx="3524248" cy="2819398"/>
          </a:xfrm>
          <a:prstGeom prst="rect">
            <a:avLst/>
          </a:prstGeom>
          <a:noFill/>
        </p:spPr>
      </p:pic>
      <p:pic>
        <p:nvPicPr>
          <p:cNvPr id="2" name="Picture 3" descr="http://atlasgeneticsoncology.org/Kprones/Images/BWSimage1003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357694"/>
            <a:ext cx="3046618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Beckwith-</a:t>
            </a:r>
            <a:r>
              <a:rPr lang="en-US" dirty="0" err="1" smtClean="0"/>
              <a:t>Wiedemann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Incidence: 1 in 15,000 births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Etiology: Sporadic mutation (85%), AD (15%)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50% have transient hypoglycemia caused by </a:t>
            </a:r>
            <a:r>
              <a:rPr lang="en-US" sz="2800" dirty="0" err="1" smtClean="0"/>
              <a:t>hyperinsulinemia</a:t>
            </a:r>
            <a:r>
              <a:rPr lang="en-US" sz="2800" dirty="0" smtClean="0"/>
              <a:t> from hyperplasia of the pancreas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Increased risk for malignancy: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Wilms</a:t>
            </a:r>
            <a:r>
              <a:rPr lang="en-US" sz="2400" dirty="0" smtClean="0"/>
              <a:t> tumor, </a:t>
            </a:r>
            <a:r>
              <a:rPr lang="en-US" sz="2400" dirty="0" err="1" smtClean="0"/>
              <a:t>hepatoblastoma</a:t>
            </a:r>
            <a:r>
              <a:rPr lang="en-US" sz="2400" dirty="0" smtClean="0"/>
              <a:t>, </a:t>
            </a:r>
            <a:r>
              <a:rPr lang="en-US" sz="2400" dirty="0" err="1" smtClean="0"/>
              <a:t>neuroblastoma</a:t>
            </a:r>
            <a:r>
              <a:rPr lang="en-US" sz="2400" dirty="0" smtClean="0"/>
              <a:t>, </a:t>
            </a:r>
            <a:r>
              <a:rPr lang="en-US" sz="2400" dirty="0" err="1" smtClean="0"/>
              <a:t>gonadoblastoma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Monitored with abdominal US and alpha-fetoprotein q6months until 6 </a:t>
            </a:r>
            <a:r>
              <a:rPr lang="en-US" sz="2400" dirty="0" smtClean="0"/>
              <a:t>y/o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Insulinoma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030790" cy="49720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Tumor of the pancreas that produces too much insulin</a:t>
            </a:r>
          </a:p>
          <a:p>
            <a:r>
              <a:rPr lang="en-US" dirty="0" smtClean="0"/>
              <a:t>Very rare in children</a:t>
            </a:r>
          </a:p>
          <a:p>
            <a:r>
              <a:rPr lang="en-US" dirty="0" smtClean="0"/>
              <a:t>Most are benign tumors, only about 5-10% are malignant</a:t>
            </a:r>
          </a:p>
          <a:p>
            <a:r>
              <a:rPr lang="en-US" dirty="0" smtClean="0"/>
              <a:t>Treatment is surgical </a:t>
            </a:r>
          </a:p>
          <a:p>
            <a:r>
              <a:rPr lang="en-US" dirty="0" smtClean="0"/>
              <a:t>If unable to surgically remove, treat with </a:t>
            </a:r>
            <a:r>
              <a:rPr lang="en-US" dirty="0" err="1" smtClean="0"/>
              <a:t>diazoxide</a:t>
            </a:r>
            <a:r>
              <a:rPr lang="en-US" dirty="0" smtClean="0"/>
              <a:t> or </a:t>
            </a:r>
            <a:r>
              <a:rPr lang="en-US" dirty="0" err="1" smtClean="0"/>
              <a:t>octreotide</a:t>
            </a:r>
            <a:r>
              <a:rPr lang="en-US" dirty="0" smtClean="0"/>
              <a:t> to reduce insulin secretion</a:t>
            </a:r>
            <a:endParaRPr lang="en-US" dirty="0"/>
          </a:p>
        </p:txBody>
      </p:sp>
      <p:pic>
        <p:nvPicPr>
          <p:cNvPr id="37890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214554"/>
            <a:ext cx="368352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Increased Glucose Utilization Without Hyperinsulinemia</a:t>
            </a:r>
          </a:p>
        </p:txBody>
      </p:sp>
      <p:sp>
        <p:nvSpPr>
          <p:cNvPr id="28675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States of stress such </a:t>
            </a:r>
            <a:r>
              <a:rPr lang="en-US" dirty="0" smtClean="0"/>
              <a:t>as hypothermia, </a:t>
            </a:r>
            <a:r>
              <a:rPr lang="en-US" dirty="0" err="1"/>
              <a:t>perinatal</a:t>
            </a:r>
            <a:r>
              <a:rPr lang="en-US" dirty="0"/>
              <a:t> asphyxia, sepsis, and heart failure increase usage and depletion of glycogen stores</a:t>
            </a:r>
          </a:p>
          <a:p>
            <a:r>
              <a:rPr lang="en-US" dirty="0" err="1"/>
              <a:t>Polycythemia</a:t>
            </a:r>
            <a:r>
              <a:rPr lang="en-US" dirty="0"/>
              <a:t> - increased utilization of glucose by the increased mass of RBCs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Metabolic Disorders</a:t>
            </a:r>
          </a:p>
        </p:txBody>
      </p:sp>
      <p:sp>
        <p:nvSpPr>
          <p:cNvPr id="29699" name="Rectangle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74194" cy="5043510"/>
          </a:xfrm>
        </p:spPr>
        <p:txBody>
          <a:bodyPr>
            <a:normAutofit/>
          </a:bodyPr>
          <a:lstStyle/>
          <a:p>
            <a:r>
              <a:rPr lang="en-US" dirty="0"/>
              <a:t>Inborn errors of metabolism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Defects in carbohydrate metabolism</a:t>
            </a:r>
          </a:p>
          <a:p>
            <a:pPr lvl="2"/>
            <a:r>
              <a:rPr lang="en-US" dirty="0" smtClean="0"/>
              <a:t>Glycogen Storage Disease</a:t>
            </a:r>
          </a:p>
          <a:p>
            <a:pPr lvl="2"/>
            <a:r>
              <a:rPr lang="en-US" dirty="0" smtClean="0"/>
              <a:t>Glycogen </a:t>
            </a:r>
            <a:r>
              <a:rPr lang="en-US" dirty="0" err="1" smtClean="0"/>
              <a:t>Synthase</a:t>
            </a:r>
            <a:r>
              <a:rPr lang="en-US" dirty="0" smtClean="0"/>
              <a:t> Deficiency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Galactosemia</a:t>
            </a:r>
            <a:endParaRPr lang="en-US" dirty="0" smtClean="0"/>
          </a:p>
          <a:p>
            <a:pPr lvl="2"/>
            <a:r>
              <a:rPr lang="en-US" dirty="0" smtClean="0"/>
              <a:t>Fructose Intolerance</a:t>
            </a:r>
          </a:p>
          <a:p>
            <a:pPr lvl="1"/>
            <a:r>
              <a:rPr lang="en-US" dirty="0" smtClean="0"/>
              <a:t>Defects </a:t>
            </a:r>
            <a:r>
              <a:rPr lang="en-US" dirty="0"/>
              <a:t>in amino acid </a:t>
            </a:r>
            <a:r>
              <a:rPr lang="en-US" dirty="0" smtClean="0"/>
              <a:t>metabolism</a:t>
            </a:r>
          </a:p>
          <a:p>
            <a:pPr lvl="2"/>
            <a:r>
              <a:rPr lang="en-US" dirty="0" smtClean="0"/>
              <a:t>Maple Syrup Urine Disease</a:t>
            </a:r>
          </a:p>
          <a:p>
            <a:pPr lvl="2"/>
            <a:r>
              <a:rPr lang="en-US" dirty="0" err="1" smtClean="0"/>
              <a:t>Propionic</a:t>
            </a:r>
            <a:r>
              <a:rPr lang="en-US" dirty="0" smtClean="0"/>
              <a:t> </a:t>
            </a:r>
            <a:r>
              <a:rPr lang="en-US" dirty="0" err="1" smtClean="0"/>
              <a:t>Acidemia</a:t>
            </a:r>
            <a:endParaRPr lang="en-US" dirty="0" smtClean="0"/>
          </a:p>
          <a:p>
            <a:pPr lvl="2"/>
            <a:r>
              <a:rPr lang="en-US" dirty="0" err="1" smtClean="0"/>
              <a:t>Methylmalonic</a:t>
            </a:r>
            <a:r>
              <a:rPr lang="en-US" dirty="0" smtClean="0"/>
              <a:t> </a:t>
            </a:r>
            <a:r>
              <a:rPr lang="en-US" dirty="0" err="1" smtClean="0"/>
              <a:t>Acidemia</a:t>
            </a:r>
            <a:endParaRPr lang="en-US" dirty="0"/>
          </a:p>
          <a:p>
            <a:pPr lvl="1"/>
            <a:r>
              <a:rPr lang="en-US" dirty="0"/>
              <a:t>Defects in </a:t>
            </a:r>
            <a:r>
              <a:rPr lang="en-US" dirty="0" err="1"/>
              <a:t>ketogenesis</a:t>
            </a:r>
            <a:r>
              <a:rPr lang="en-US" dirty="0"/>
              <a:t> and fatty acid </a:t>
            </a:r>
            <a:r>
              <a:rPr lang="en-US" dirty="0" smtClean="0"/>
              <a:t>oxidation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>Endocrine Disorders</a:t>
            </a:r>
            <a:br>
              <a:rPr lang="en-US"/>
            </a:br>
            <a:endParaRPr lang="en-US"/>
          </a:p>
        </p:txBody>
      </p:sp>
      <p:sp>
        <p:nvSpPr>
          <p:cNvPr id="30723" name="Rectangle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45632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Deficiency or malfunctioning of the hormones that regulate glucose homeostasis: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Cortisol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Growth hormone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Glucagon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Epinephrine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Thyroid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These could be associated with hypothalamic, pituitary, or adrenal </a:t>
            </a:r>
            <a:r>
              <a:rPr lang="en-US" sz="2800" dirty="0" smtClean="0"/>
              <a:t>insufficiency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Causes</a:t>
            </a:r>
          </a:p>
        </p:txBody>
      </p:sp>
      <p:sp>
        <p:nvSpPr>
          <p:cNvPr id="31747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Maternal </a:t>
            </a:r>
            <a:r>
              <a:rPr lang="en-US" dirty="0" smtClean="0"/>
              <a:t>drugs such as </a:t>
            </a:r>
            <a:r>
              <a:rPr lang="en-US" dirty="0" err="1" smtClean="0"/>
              <a:t>terbutaline</a:t>
            </a:r>
            <a:r>
              <a:rPr lang="en-US" dirty="0" smtClean="0"/>
              <a:t>, </a:t>
            </a:r>
            <a:r>
              <a:rPr lang="en-US" dirty="0" err="1" smtClean="0"/>
              <a:t>labetalol</a:t>
            </a:r>
            <a:r>
              <a:rPr lang="en-US" dirty="0" smtClean="0"/>
              <a:t>, </a:t>
            </a:r>
            <a:r>
              <a:rPr lang="en-US" dirty="0" err="1" smtClean="0"/>
              <a:t>propranolol</a:t>
            </a:r>
            <a:r>
              <a:rPr lang="en-US" dirty="0" smtClean="0"/>
              <a:t> -&gt; inhibit </a:t>
            </a:r>
            <a:r>
              <a:rPr lang="en-US" dirty="0" err="1" smtClean="0"/>
              <a:t>glycogenolysis</a:t>
            </a:r>
            <a:r>
              <a:rPr lang="en-US" dirty="0" smtClean="0"/>
              <a:t> and </a:t>
            </a:r>
            <a:r>
              <a:rPr lang="en-US" dirty="0" err="1" smtClean="0"/>
              <a:t>gluconeogenesis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800" dirty="0" err="1" smtClean="0"/>
              <a:t>Neurohypoglycemia</a:t>
            </a:r>
            <a:r>
              <a:rPr lang="en-US" sz="28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GLUT1 transport protein facilitates glucose diffusion across blood vessels into the brain and CSF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Deficiency in GLUT1 results in low CSF glucose, but blood glucose levels are normal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Rare disorder that presents as 2-3 months with seizures, developmental delay, and acquired </a:t>
            </a:r>
            <a:r>
              <a:rPr lang="en-US" sz="2400" dirty="0" err="1" smtClean="0"/>
              <a:t>microcephaly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Evaluation</a:t>
            </a:r>
          </a:p>
        </p:txBody>
      </p:sp>
      <p:sp>
        <p:nvSpPr>
          <p:cNvPr id="19459" name="Rectangle 102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/>
          <a:lstStyle/>
          <a:p>
            <a:r>
              <a:rPr lang="en-US" sz="2800" dirty="0"/>
              <a:t>Blood glucose should be monitored for infants at risk for hypoglycemia:</a:t>
            </a:r>
          </a:p>
          <a:p>
            <a:pPr lvl="1"/>
            <a:r>
              <a:rPr lang="en-US" sz="2400" dirty="0"/>
              <a:t>Premature infants</a:t>
            </a:r>
          </a:p>
          <a:p>
            <a:pPr lvl="1"/>
            <a:r>
              <a:rPr lang="en-US" sz="2400" dirty="0"/>
              <a:t>SGA infants</a:t>
            </a:r>
          </a:p>
          <a:p>
            <a:pPr lvl="1"/>
            <a:r>
              <a:rPr lang="en-US" sz="2400" dirty="0"/>
              <a:t>LGA infants</a:t>
            </a:r>
          </a:p>
          <a:p>
            <a:pPr lvl="1"/>
            <a:r>
              <a:rPr lang="en-US" sz="2400" dirty="0"/>
              <a:t>IDMs</a:t>
            </a:r>
          </a:p>
          <a:p>
            <a:pPr lvl="1"/>
            <a:r>
              <a:rPr lang="en-US" sz="2400" dirty="0"/>
              <a:t>Infants whose mothers were treated with beta </a:t>
            </a:r>
            <a:r>
              <a:rPr lang="en-US" sz="2400" dirty="0" smtClean="0"/>
              <a:t>adrenergic agents or beta blockers</a:t>
            </a:r>
            <a:endParaRPr lang="en-US" sz="2400" dirty="0"/>
          </a:p>
          <a:p>
            <a:pPr lvl="1"/>
            <a:r>
              <a:rPr lang="en-US" sz="2400" dirty="0"/>
              <a:t>Infants under stress requiring more intensive care (i.e. sepsis, asphyxia)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</a:t>
            </a:r>
          </a:p>
        </p:txBody>
      </p:sp>
      <p:sp>
        <p:nvSpPr>
          <p:cNvPr id="33795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Monitor glucose within </a:t>
            </a:r>
            <a:r>
              <a:rPr lang="en-US" dirty="0" smtClean="0"/>
              <a:t>first 1-2 </a:t>
            </a:r>
            <a:r>
              <a:rPr lang="en-US" dirty="0"/>
              <a:t>hours of life or with signs consistent with hypoglycemia</a:t>
            </a:r>
          </a:p>
          <a:p>
            <a:r>
              <a:rPr lang="en-US" dirty="0"/>
              <a:t>Surveillance should be continued in infants with glucose &lt;40 until feedings well </a:t>
            </a:r>
            <a:r>
              <a:rPr lang="en-US" dirty="0" smtClean="0"/>
              <a:t>established </a:t>
            </a:r>
            <a:r>
              <a:rPr lang="en-US" dirty="0"/>
              <a:t>and levels have stabilized</a:t>
            </a:r>
          </a:p>
          <a:p>
            <a:r>
              <a:rPr lang="en-US" dirty="0"/>
              <a:t>Low </a:t>
            </a:r>
            <a:r>
              <a:rPr lang="en-US" dirty="0" err="1"/>
              <a:t>Chemstrips</a:t>
            </a:r>
            <a:r>
              <a:rPr lang="en-US" dirty="0"/>
              <a:t> (glucose </a:t>
            </a:r>
            <a:r>
              <a:rPr lang="en-US" dirty="0" err="1"/>
              <a:t>oxidase</a:t>
            </a:r>
            <a:r>
              <a:rPr lang="en-US" dirty="0"/>
              <a:t> reagent strips for rapid screening) should be confirmed </a:t>
            </a:r>
            <a:r>
              <a:rPr lang="en-US" dirty="0" smtClean="0"/>
              <a:t>with serum glucose level processed by the lab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34819" name="Rectangle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Determining Etiology: 	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Consider prenatal/</a:t>
            </a:r>
            <a:r>
              <a:rPr lang="en-US" sz="2800" dirty="0" err="1"/>
              <a:t>perinatal</a:t>
            </a:r>
            <a:r>
              <a:rPr lang="en-US" sz="2800" dirty="0"/>
              <a:t> history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Check growth parameters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Perform a careful physical exam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Screen for sepsis if </a:t>
            </a:r>
            <a:r>
              <a:rPr lang="en-US" sz="2800" dirty="0" smtClean="0"/>
              <a:t>suspected</a:t>
            </a:r>
            <a:endParaRPr lang="en-US" sz="2800" dirty="0"/>
          </a:p>
          <a:p>
            <a:pPr lvl="3">
              <a:lnSpc>
                <a:spcPct val="90000"/>
              </a:lnSpc>
            </a:pPr>
            <a:endParaRPr lang="en-US" sz="1800" dirty="0"/>
          </a:p>
          <a:p>
            <a:pPr lvl="3">
              <a:lnSpc>
                <a:spcPct val="90000"/>
              </a:lnSpc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numerical definition varies from institution to institution:</a:t>
            </a:r>
            <a:endParaRPr lang="en-US" dirty="0" smtClean="0">
              <a:ea typeface="+mn-ea"/>
              <a:cs typeface="+mn-cs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Numbers based on population studies of plasma glucose concentrations during first 48-72 hours of life with hypoglycemia defined as a plasma glucose level more than 2 SD below the population mean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Most institutions use plasma glucose &lt;40mg/dl on the 1</a:t>
            </a:r>
            <a:r>
              <a:rPr lang="en-US" baseline="30000" dirty="0" smtClean="0">
                <a:ea typeface="+mn-ea"/>
                <a:cs typeface="+mn-cs"/>
              </a:rPr>
              <a:t>st</a:t>
            </a:r>
            <a:r>
              <a:rPr lang="en-US" dirty="0" smtClean="0">
                <a:ea typeface="+mn-ea"/>
                <a:cs typeface="+mn-cs"/>
              </a:rPr>
              <a:t> day of life and less than 40-50mg/dl after 24 hours of life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Physiologic definition: when glucose supply for cells is inadequate to meet glucose demands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531352" cy="52578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sz="2400" dirty="0" smtClean="0"/>
              <a:t>If hypoglycemia persists for &gt;1 week, endocrine and metabolic disorders should be </a:t>
            </a:r>
            <a:r>
              <a:rPr lang="en-US" sz="2400" dirty="0" smtClean="0"/>
              <a:t>suspected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Consult </a:t>
            </a:r>
            <a:r>
              <a:rPr lang="en-US" sz="2400" dirty="0" smtClean="0"/>
              <a:t>endocrinology</a:t>
            </a:r>
            <a:endParaRPr lang="en-US" sz="2100" dirty="0" smtClean="0"/>
          </a:p>
          <a:p>
            <a:pPr lvl="2">
              <a:lnSpc>
                <a:spcPct val="90000"/>
              </a:lnSpc>
            </a:pPr>
            <a:r>
              <a:rPr lang="en-US" sz="2400" dirty="0" smtClean="0"/>
              <a:t>At </a:t>
            </a:r>
            <a:r>
              <a:rPr lang="en-US" sz="2400" dirty="0" smtClean="0"/>
              <a:t>the time of hypoglycemia, obtain</a:t>
            </a:r>
            <a:r>
              <a:rPr lang="en-US" sz="2400" dirty="0" smtClean="0"/>
              <a:t>: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ACTH/</a:t>
            </a:r>
            <a:r>
              <a:rPr lang="en-US" sz="2400" dirty="0" err="1" smtClean="0"/>
              <a:t>cortisol</a:t>
            </a:r>
            <a:r>
              <a:rPr lang="en-US" sz="2400" dirty="0" smtClean="0"/>
              <a:t> levels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Growth hormone levels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Insulin levels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Free fatty acids</a:t>
            </a:r>
          </a:p>
          <a:p>
            <a:pPr lvl="3">
              <a:lnSpc>
                <a:spcPct val="90000"/>
              </a:lnSpc>
            </a:pPr>
            <a:r>
              <a:rPr lang="en-US" sz="2400" dirty="0" err="1" smtClean="0"/>
              <a:t>Ketones</a:t>
            </a:r>
            <a:endParaRPr lang="en-US" sz="2400" dirty="0" smtClean="0"/>
          </a:p>
          <a:p>
            <a:pPr lvl="3">
              <a:lnSpc>
                <a:spcPct val="90000"/>
              </a:lnSpc>
            </a:pPr>
            <a:r>
              <a:rPr lang="en-US" sz="2400" dirty="0" err="1" smtClean="0"/>
              <a:t>Pyruvate</a:t>
            </a:r>
            <a:endParaRPr lang="en-US" sz="2400" dirty="0" smtClean="0"/>
          </a:p>
          <a:p>
            <a:pPr lvl="3">
              <a:lnSpc>
                <a:spcPct val="90000"/>
              </a:lnSpc>
            </a:pPr>
            <a:r>
              <a:rPr lang="en-US" sz="2400" dirty="0" smtClean="0"/>
              <a:t>Lactate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2">
              <a:lnSpc>
                <a:spcPct val="90000"/>
              </a:lnSpc>
            </a:pPr>
            <a:r>
              <a:rPr lang="en-US" sz="2400" dirty="0" smtClean="0"/>
              <a:t>The following should also be obtained, but can be obtained at anytime: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TSH/T4 levels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Serum amino acids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Urine organic acids</a:t>
            </a:r>
          </a:p>
          <a:p>
            <a:pPr lvl="3">
              <a:lnSpc>
                <a:spcPct val="90000"/>
              </a:lnSpc>
            </a:pPr>
            <a:r>
              <a:rPr lang="en-US" sz="2400" dirty="0" err="1" smtClean="0"/>
              <a:t>Acylcarnitine</a:t>
            </a:r>
            <a:r>
              <a:rPr lang="en-US" sz="2400" dirty="0" smtClean="0"/>
              <a:t> profile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Management</a:t>
            </a:r>
          </a:p>
        </p:txBody>
      </p:sp>
      <p:sp>
        <p:nvSpPr>
          <p:cNvPr id="20483" name="Rectangle 10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Anticipation and prevention is key</a:t>
            </a:r>
          </a:p>
          <a:p>
            <a:r>
              <a:rPr lang="en-US" dirty="0"/>
              <a:t>In infants who are premature or too ill to feed, begin </a:t>
            </a:r>
            <a:r>
              <a:rPr lang="en-US" dirty="0" err="1"/>
              <a:t>parenteral</a:t>
            </a:r>
            <a:r>
              <a:rPr lang="en-US" dirty="0"/>
              <a:t> glucose infusion at a rate of at least </a:t>
            </a:r>
            <a:r>
              <a:rPr lang="en-US" dirty="0" smtClean="0"/>
              <a:t>6mg/kg/min</a:t>
            </a:r>
            <a:endParaRPr lang="en-US" dirty="0"/>
          </a:p>
          <a:p>
            <a:r>
              <a:rPr lang="en-US" dirty="0"/>
              <a:t>Glucose (mg/kg/min) = (% glucose in solution x 10) x (rate of infusion per hour) / (60 x weight in kg)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Healthy asymptomatic infants</a:t>
            </a:r>
          </a:p>
        </p:txBody>
      </p:sp>
      <p:sp>
        <p:nvSpPr>
          <p:cNvPr id="38915" name="Rectangle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Try feeding orally with either formula, </a:t>
            </a:r>
            <a:r>
              <a:rPr lang="en-US" sz="2800" dirty="0" err="1"/>
              <a:t>breastmilk</a:t>
            </a:r>
            <a:r>
              <a:rPr lang="en-US" sz="2800" dirty="0"/>
              <a:t>, or D10W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Use of formula or </a:t>
            </a:r>
            <a:r>
              <a:rPr lang="en-US" sz="2800" dirty="0" err="1"/>
              <a:t>breastmilk</a:t>
            </a:r>
            <a:r>
              <a:rPr lang="en-US" sz="2800" dirty="0"/>
              <a:t> better than D10W because they provide carbohydrates as well as protein and fats that are metabolized more slowly to provide a sustained supply of substrate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Recheck glucose in 20-30 </a:t>
            </a:r>
            <a:r>
              <a:rPr lang="en-US" sz="2800" dirty="0" err="1"/>
              <a:t>mins</a:t>
            </a:r>
            <a:r>
              <a:rPr lang="en-US" sz="2800" dirty="0"/>
              <a:t> after the feeding and continue to feed q2-3 hrs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Blood glucose should be followed before each feed for 12-24 hours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 dirty="0" smtClean="0"/>
              <a:t>Symptomatic </a:t>
            </a:r>
            <a:r>
              <a:rPr lang="en-US" sz="3800" dirty="0"/>
              <a:t>infants or infants with very low glucose concentrations</a:t>
            </a:r>
            <a:endParaRPr lang="en-US" dirty="0"/>
          </a:p>
        </p:txBody>
      </p:sp>
      <p:sp>
        <p:nvSpPr>
          <p:cNvPr id="36867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Start parenteral glucose infusions on:</a:t>
            </a:r>
          </a:p>
          <a:p>
            <a:pPr lvl="1"/>
            <a:r>
              <a:rPr lang="en-US"/>
              <a:t>Symptomatic infants</a:t>
            </a:r>
          </a:p>
          <a:p>
            <a:pPr lvl="1"/>
            <a:r>
              <a:rPr lang="en-US"/>
              <a:t>Infants with a glucose of &lt;20-25</a:t>
            </a:r>
          </a:p>
          <a:p>
            <a:pPr lvl="1"/>
            <a:r>
              <a:rPr lang="en-US"/>
              <a:t>Infants who do not tolerate enteral feedings</a:t>
            </a:r>
          </a:p>
          <a:p>
            <a:pPr lvl="1"/>
            <a:r>
              <a:rPr lang="en-US"/>
              <a:t>Infants whose blood sugar remains &lt;40 after a trial of oral feeding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Symptomatic infants or infants with very low glucose concentrations:</a:t>
            </a:r>
            <a:endParaRPr lang="en-US"/>
          </a:p>
        </p:txBody>
      </p:sp>
      <p:sp>
        <p:nvSpPr>
          <p:cNvPr id="37891" name="Rectangl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Start with a bolus of </a:t>
            </a:r>
            <a:r>
              <a:rPr lang="en-US" sz="2800" dirty="0" smtClean="0"/>
              <a:t>2-4ml/kg </a:t>
            </a:r>
            <a:r>
              <a:rPr lang="en-US" sz="2800" dirty="0"/>
              <a:t>of D10W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Then begin a glucose infusion </a:t>
            </a:r>
            <a:r>
              <a:rPr lang="en-US" sz="2800" dirty="0" smtClean="0"/>
              <a:t>of at least </a:t>
            </a:r>
            <a:r>
              <a:rPr lang="en-US" sz="2800" dirty="0" smtClean="0"/>
              <a:t>6</a:t>
            </a:r>
            <a:r>
              <a:rPr lang="en-US" sz="2800" dirty="0" smtClean="0"/>
              <a:t>mg/kg/min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Check blood glucose 20-30 </a:t>
            </a:r>
            <a:r>
              <a:rPr lang="en-US" sz="2800" dirty="0" err="1"/>
              <a:t>mins</a:t>
            </a:r>
            <a:r>
              <a:rPr lang="en-US" sz="2800" dirty="0"/>
              <a:t> after bolus to determine if another bolus is needed, and adjust rate of dextrose concentration to maintain plasma glucose &gt;45mg/dl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Follow blood glucose every 1-2 hours until stable, then can space out monitoring as needed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When the glucose concentration is stable for 12-24 hrs, the glucose infusion rate can be tapered slowly by 10-20% each time the feeds are advanced and the pre-prandial blood glucose is &gt;50-60 mg/dl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Persistent </a:t>
            </a:r>
            <a:r>
              <a:rPr lang="en-US" dirty="0" smtClean="0"/>
              <a:t>Hypoglycemia (&gt; 7 days)</a:t>
            </a:r>
            <a:endParaRPr lang="en-US" dirty="0"/>
          </a:p>
        </p:txBody>
      </p:sp>
      <p:sp>
        <p:nvSpPr>
          <p:cNvPr id="39939" name="Rectangle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Corticosteroids</a:t>
            </a:r>
            <a:r>
              <a:rPr lang="en-US" sz="2800" dirty="0"/>
              <a:t> stimulate </a:t>
            </a:r>
            <a:r>
              <a:rPr lang="en-US" sz="2800" dirty="0" err="1"/>
              <a:t>gluconeogenesis</a:t>
            </a:r>
            <a:r>
              <a:rPr lang="en-US" sz="2800" dirty="0"/>
              <a:t> and reduces peripheral glucose </a:t>
            </a:r>
            <a:r>
              <a:rPr lang="en-US" sz="2800" dirty="0" smtClean="0"/>
              <a:t>utilization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 </a:t>
            </a:r>
            <a:r>
              <a:rPr lang="en-US" sz="2500" dirty="0"/>
              <a:t>should be considered in infants who remain hypoglycemic after 2-3 days of glucose infusion of &gt;12mg/kg/min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Glucagon</a:t>
            </a:r>
            <a:r>
              <a:rPr lang="en-US" sz="2800" dirty="0"/>
              <a:t> can also be used during severe hypoglycemia as a temporizing measure in infants with adequate glycogen stores (</a:t>
            </a:r>
            <a:r>
              <a:rPr lang="en-US" sz="2800" dirty="0" smtClean="0"/>
              <a:t>i.e</a:t>
            </a:r>
            <a:r>
              <a:rPr lang="en-US" sz="2800" dirty="0" smtClean="0"/>
              <a:t>. NOT</a:t>
            </a:r>
            <a:r>
              <a:rPr lang="en-US" sz="2800" dirty="0" smtClean="0"/>
              <a:t> </a:t>
            </a:r>
            <a:r>
              <a:rPr lang="en-US" sz="2800" dirty="0"/>
              <a:t>in SGA or premature infants)</a:t>
            </a:r>
          </a:p>
          <a:p>
            <a:pPr>
              <a:lnSpc>
                <a:spcPct val="90000"/>
              </a:lnSpc>
            </a:pPr>
            <a:r>
              <a:rPr lang="en-US" sz="2800" b="1" dirty="0" err="1"/>
              <a:t>Diazoxide</a:t>
            </a:r>
            <a:r>
              <a:rPr lang="en-US" sz="2800" b="1" dirty="0"/>
              <a:t>/</a:t>
            </a:r>
            <a:r>
              <a:rPr lang="en-US" sz="2800" b="1" dirty="0" err="1"/>
              <a:t>Somatostatin</a:t>
            </a:r>
            <a:r>
              <a:rPr lang="en-US" sz="2800" b="1" dirty="0"/>
              <a:t>/</a:t>
            </a:r>
            <a:r>
              <a:rPr lang="en-US" sz="2800" b="1" dirty="0" err="1"/>
              <a:t>Octreotide</a:t>
            </a:r>
            <a:r>
              <a:rPr lang="en-US" sz="2800" dirty="0"/>
              <a:t> inhibits insulin release for those with persistent hypoglycemia and </a:t>
            </a:r>
            <a:r>
              <a:rPr lang="en-US" sz="2800" dirty="0" err="1" smtClean="0"/>
              <a:t>hyperinsulinemia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Persistent Hypoglycemia (&gt; 7 days)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Human growth hormone for infants with growth hormone deficiency</a:t>
            </a:r>
          </a:p>
          <a:p>
            <a:pPr>
              <a:lnSpc>
                <a:spcPct val="90000"/>
              </a:lnSpc>
            </a:pPr>
            <a:r>
              <a:rPr lang="en-US" sz="3200" dirty="0" err="1" smtClean="0"/>
              <a:t>Nifedipine</a:t>
            </a:r>
            <a:r>
              <a:rPr lang="en-US" sz="3200" dirty="0" smtClean="0"/>
              <a:t> – case reports have shown some success with few side effects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Subtotal </a:t>
            </a:r>
            <a:r>
              <a:rPr lang="en-US" sz="3200" dirty="0" err="1" smtClean="0"/>
              <a:t>pancreatectomy</a:t>
            </a:r>
            <a:r>
              <a:rPr lang="en-US" sz="3200" dirty="0" smtClean="0"/>
              <a:t> for </a:t>
            </a:r>
            <a:r>
              <a:rPr lang="en-US" sz="3200" dirty="0" err="1" smtClean="0"/>
              <a:t>hyperinsulinemia</a:t>
            </a:r>
            <a:r>
              <a:rPr lang="en-US" sz="3200" dirty="0" smtClean="0"/>
              <a:t> </a:t>
            </a:r>
            <a:endParaRPr lang="en-US" sz="32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hypoglycemia </a:t>
            </a:r>
            <a:r>
              <a:rPr lang="en-US" dirty="0" smtClean="0"/>
              <a:t>recurs in up to 1/3 of </a:t>
            </a:r>
            <a:r>
              <a:rPr lang="en-US" dirty="0" smtClean="0"/>
              <a:t>patients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40-60</a:t>
            </a:r>
            <a:r>
              <a:rPr lang="en-US" dirty="0" smtClean="0"/>
              <a:t>% develop DM later in </a:t>
            </a:r>
            <a:r>
              <a:rPr lang="en-US" dirty="0" smtClean="0"/>
              <a:t>life</a:t>
            </a:r>
            <a:endParaRPr lang="en-U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Prognosis</a:t>
            </a:r>
          </a:p>
        </p:txBody>
      </p:sp>
      <p:sp>
        <p:nvSpPr>
          <p:cNvPr id="21507" name="Rectangle 102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Symptomatic hypoglycemia can result in brain injury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Most common </a:t>
            </a:r>
            <a:r>
              <a:rPr lang="en-US" sz="2800" dirty="0" err="1"/>
              <a:t>sequelae</a:t>
            </a:r>
            <a:r>
              <a:rPr lang="en-US" sz="2800" dirty="0"/>
              <a:t> are: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Disturbances in neurological development and intellectual function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Motor deficits (spasticity and ataxia)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Seizures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sz="2400" dirty="0"/>
              <a:t>* May be related to the underlying etiology of the hypoglycemia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There is inconclusive evidence on the effect of asymptomatic hypoglycemia on neurodevelopment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Estimated to be 10% of live births if first feeding is delayed for more than 3-6 hours after birth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Percentage is even higher for at-risk populations: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Preterm infants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SGA infants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LGA infants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Infants of diabetic mothers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Pathophysiology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Newborns have high brain-to-body weight ratio -&gt; higher glucose demand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Impaired establishment of normal glucose homeostasis during transition from intrauterine to </a:t>
            </a:r>
            <a:r>
              <a:rPr lang="en-US" dirty="0" err="1" smtClean="0">
                <a:ea typeface="+mn-ea"/>
                <a:cs typeface="+mn-cs"/>
              </a:rPr>
              <a:t>extrauterine</a:t>
            </a:r>
            <a:r>
              <a:rPr lang="en-US" dirty="0" smtClean="0">
                <a:ea typeface="+mn-ea"/>
                <a:cs typeface="+mn-cs"/>
              </a:rPr>
              <a:t> life -&gt; hypoglycemia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Normal glucose homeostasis requires supply to meet demands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Supply is dependent on adequate stores of glycogen, </a:t>
            </a:r>
            <a:r>
              <a:rPr lang="en-US" dirty="0" err="1" smtClean="0">
                <a:ea typeface="+mn-ea"/>
                <a:cs typeface="+mn-cs"/>
              </a:rPr>
              <a:t>gluconeogenesis</a:t>
            </a:r>
            <a:r>
              <a:rPr lang="en-US" dirty="0" smtClean="0">
                <a:ea typeface="+mn-ea"/>
                <a:cs typeface="+mn-cs"/>
              </a:rPr>
              <a:t> precursors, functioning hepatic enzymes, and a functioning  endocrine system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Demands depend on the metabolic rate of the infant, which can be increased in times of stress (i.e. sepsis, asphyxia) 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Clinical Manifestations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Asymptomatic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ea typeface="+mn-ea"/>
                <a:cs typeface="+mn-cs"/>
              </a:rPr>
              <a:t>Tachypnea</a:t>
            </a: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Apnea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Respiratory distress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Tachycardia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ea typeface="+mn-ea"/>
                <a:cs typeface="+mn-cs"/>
              </a:rPr>
              <a:t>Bradycardia</a:t>
            </a: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Jitteriness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Lethargy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ea typeface="+mn-ea"/>
                <a:cs typeface="+mn-cs"/>
              </a:rPr>
              <a:t>Hypotonia</a:t>
            </a: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Weak suck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Temperature instability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Seizures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Etiology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Diminished glucose production</a:t>
            </a:r>
          </a:p>
          <a:p>
            <a:r>
              <a:rPr lang="en-US" smtClean="0"/>
              <a:t>Increased glucose utilization from hyperinsulinemia</a:t>
            </a:r>
          </a:p>
          <a:p>
            <a:r>
              <a:rPr lang="en-US" smtClean="0"/>
              <a:t>Increased glucose utilization without hyperinsulinemia</a:t>
            </a:r>
          </a:p>
          <a:p>
            <a:r>
              <a:rPr lang="en-US" smtClean="0"/>
              <a:t>Metabolic Disorders</a:t>
            </a:r>
          </a:p>
          <a:p>
            <a:r>
              <a:rPr lang="en-US" smtClean="0"/>
              <a:t>Endocrine Disorders</a:t>
            </a:r>
          </a:p>
          <a:p>
            <a:r>
              <a:rPr lang="en-US" smtClean="0"/>
              <a:t>Other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Diminished Glucose Production</a:t>
            </a:r>
          </a:p>
        </p:txBody>
      </p:sp>
      <p:sp>
        <p:nvSpPr>
          <p:cNvPr id="23555" name="Rectangle 10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Premature infants have diminished reserves because glycogen is deposited during the 3rd trimester of pregnancy</a:t>
            </a:r>
          </a:p>
          <a:p>
            <a:r>
              <a:rPr lang="en-US"/>
              <a:t>Infants with intrauterine growth restriction (IUGR) and who are SGA have reduced glycogen stores because of:</a:t>
            </a:r>
          </a:p>
          <a:p>
            <a:pPr lvl="1"/>
            <a:r>
              <a:rPr lang="en-US"/>
              <a:t>Low intrauterine insulin levels</a:t>
            </a:r>
          </a:p>
          <a:p>
            <a:pPr lvl="1"/>
            <a:r>
              <a:rPr lang="en-US"/>
              <a:t>Chronic intrauterine hypoxia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Increased Glucose Utilization Due to Hyperinsulinemia</a:t>
            </a:r>
          </a:p>
        </p:txBody>
      </p:sp>
      <p:sp>
        <p:nvSpPr>
          <p:cNvPr id="25603" name="Rectangle 3"/>
          <p:cNvSpPr>
            <a:spLocks noGrp="1"/>
          </p:cNvSpPr>
          <p:nvPr>
            <p:ph sz="quarter" idx="1"/>
          </p:nvPr>
        </p:nvSpPr>
        <p:spPr>
          <a:xfrm>
            <a:off x="571472" y="1857364"/>
            <a:ext cx="8153400" cy="4495800"/>
          </a:xfrm>
        </p:spPr>
        <p:txBody>
          <a:bodyPr/>
          <a:lstStyle/>
          <a:p>
            <a:r>
              <a:rPr lang="en-US" dirty="0"/>
              <a:t>Infant of a diabetic mother</a:t>
            </a:r>
          </a:p>
          <a:p>
            <a:r>
              <a:rPr lang="en-US" dirty="0"/>
              <a:t>Maternal </a:t>
            </a:r>
            <a:r>
              <a:rPr lang="en-US" dirty="0" err="1"/>
              <a:t>intrapartum</a:t>
            </a:r>
            <a:r>
              <a:rPr lang="en-US" dirty="0"/>
              <a:t> treatment with glucose</a:t>
            </a:r>
          </a:p>
          <a:p>
            <a:r>
              <a:rPr lang="en-US" dirty="0"/>
              <a:t>Beckwith-</a:t>
            </a:r>
            <a:r>
              <a:rPr lang="en-US" dirty="0" err="1"/>
              <a:t>Wiedemann</a:t>
            </a:r>
            <a:r>
              <a:rPr lang="en-US" dirty="0"/>
              <a:t> syndrome</a:t>
            </a:r>
          </a:p>
          <a:p>
            <a:r>
              <a:rPr lang="en-US" dirty="0" err="1" smtClean="0"/>
              <a:t>Insulinoma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Infant of a Diabetic Mother</a:t>
            </a:r>
          </a:p>
        </p:txBody>
      </p:sp>
      <p:sp>
        <p:nvSpPr>
          <p:cNvPr id="26627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Intermittent maternal hyperglycemia -&gt; fetal hyperglycemia and hyperinsulinemia -&gt; hypoglycemia once intrauterine glucose supply from mother is interrupted</a:t>
            </a:r>
          </a:p>
          <a:p>
            <a:pPr>
              <a:lnSpc>
                <a:spcPct val="90000"/>
              </a:lnSpc>
            </a:pPr>
            <a:r>
              <a:rPr lang="en-US" sz="2800"/>
              <a:t>Hypoglycemia occurs in 27% of infants of diabetic mothers (IDMs)</a:t>
            </a:r>
          </a:p>
          <a:p>
            <a:pPr>
              <a:lnSpc>
                <a:spcPct val="90000"/>
              </a:lnSpc>
            </a:pPr>
            <a:r>
              <a:rPr lang="en-US" sz="2800"/>
              <a:t>Happens in the first few hours of life</a:t>
            </a:r>
          </a:p>
          <a:p>
            <a:pPr>
              <a:lnSpc>
                <a:spcPct val="90000"/>
              </a:lnSpc>
            </a:pPr>
            <a:r>
              <a:rPr lang="en-US" sz="2800"/>
              <a:t>Most common in macrosomic IDMs </a:t>
            </a:r>
          </a:p>
          <a:p>
            <a:pPr>
              <a:lnSpc>
                <a:spcPct val="90000"/>
              </a:lnSpc>
            </a:pPr>
            <a:r>
              <a:rPr lang="en-US" sz="2800"/>
              <a:t>Premature &amp;/or SGA IDMs are also at higher risk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372</TotalTime>
  <Words>1269</Words>
  <Application>Microsoft Office PowerPoint</Application>
  <PresentationFormat>On-screen Show (4:3)</PresentationFormat>
  <Paragraphs>181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Median</vt:lpstr>
      <vt:lpstr>Neonatal Hypoglycemia</vt:lpstr>
      <vt:lpstr>Definition</vt:lpstr>
      <vt:lpstr>Incidence</vt:lpstr>
      <vt:lpstr>Pathophysiology</vt:lpstr>
      <vt:lpstr>Clinical Manifestations</vt:lpstr>
      <vt:lpstr>Etiology</vt:lpstr>
      <vt:lpstr>Diminished Glucose Production</vt:lpstr>
      <vt:lpstr>Increased Glucose Utilization Due to Hyperinsulinemia</vt:lpstr>
      <vt:lpstr>Infant of a Diabetic Mother</vt:lpstr>
      <vt:lpstr>Beckwith-Wiedemann Syndrome</vt:lpstr>
      <vt:lpstr>Beckwith-Wiedemann Syndrome</vt:lpstr>
      <vt:lpstr>Insulinoma</vt:lpstr>
      <vt:lpstr>Increased Glucose Utilization Without Hyperinsulinemia</vt:lpstr>
      <vt:lpstr>Metabolic Disorders</vt:lpstr>
      <vt:lpstr> Endocrine Disorders </vt:lpstr>
      <vt:lpstr>Other Causes</vt:lpstr>
      <vt:lpstr>Evaluation</vt:lpstr>
      <vt:lpstr>Evaluation</vt:lpstr>
      <vt:lpstr>Evaluation</vt:lpstr>
      <vt:lpstr>Evaluation</vt:lpstr>
      <vt:lpstr>Evaluation</vt:lpstr>
      <vt:lpstr>Management</vt:lpstr>
      <vt:lpstr>Healthy asymptomatic infants</vt:lpstr>
      <vt:lpstr>Symptomatic infants or infants with very low glucose concentrations</vt:lpstr>
      <vt:lpstr>Symptomatic infants or infants with very low glucose concentrations:</vt:lpstr>
      <vt:lpstr>Persistent Hypoglycemia (&gt; 7 days)</vt:lpstr>
      <vt:lpstr>Persistent Hypoglycemia (&gt; 7 days)</vt:lpstr>
      <vt:lpstr>Prognosis</vt:lpstr>
    </vt:vector>
  </TitlesOfParts>
  <Company>Contra Costa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Neonatal Hypoglycemia</dc:title>
  <dc:creator>HCMARTINEZ</dc:creator>
  <cp:lastModifiedBy>HCMARTINEZ</cp:lastModifiedBy>
  <cp:revision>27</cp:revision>
  <dcterms:created xsi:type="dcterms:W3CDTF">2010-04-07T06:11:31Z</dcterms:created>
  <dcterms:modified xsi:type="dcterms:W3CDTF">2010-05-08T03:35:46Z</dcterms:modified>
</cp:coreProperties>
</file>